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9" r:id="rId3"/>
    <p:sldId id="282" r:id="rId4"/>
    <p:sldId id="290" r:id="rId5"/>
    <p:sldId id="285" r:id="rId6"/>
    <p:sldId id="286" r:id="rId7"/>
    <p:sldId id="291" r:id="rId8"/>
    <p:sldId id="292" r:id="rId9"/>
    <p:sldId id="295" r:id="rId10"/>
    <p:sldId id="299" r:id="rId11"/>
    <p:sldId id="300" r:id="rId12"/>
    <p:sldId id="302" r:id="rId13"/>
    <p:sldId id="303" r:id="rId14"/>
    <p:sldId id="304" r:id="rId15"/>
    <p:sldId id="307" r:id="rId16"/>
    <p:sldId id="305" r:id="rId17"/>
    <p:sldId id="306" r:id="rId18"/>
    <p:sldId id="284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25" autoAdjust="0"/>
  </p:normalViewPr>
  <p:slideViewPr>
    <p:cSldViewPr>
      <p:cViewPr varScale="1">
        <p:scale>
          <a:sx n="94" d="100"/>
          <a:sy n="94" d="100"/>
        </p:scale>
        <p:origin x="8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6/26/2020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457201"/>
            <a:ext cx="5562600" cy="4137423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4686302"/>
            <a:ext cx="2209800" cy="273844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4" y="4686156"/>
            <a:ext cx="5573483" cy="273844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04788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04788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314450"/>
            <a:ext cx="1600200" cy="325755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6/26/2020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/>
          <a:lstStyle/>
          <a:p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2 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실습 환경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8981" y="1089942"/>
            <a:ext cx="8175635" cy="1975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dirty="0" err="1">
                <a:solidFill>
                  <a:srgbClr val="FFFF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AIoT</a:t>
            </a:r>
            <a:r>
              <a:rPr lang="en-US" altLang="ko-KR" sz="3600" dirty="0">
                <a:solidFill>
                  <a:srgbClr val="FFFF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3600" dirty="0" err="1">
                <a:solidFill>
                  <a:srgbClr val="FFFF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SerBot</a:t>
            </a:r>
            <a:r>
              <a:rPr lang="ko-KR" altLang="en-US" sz="3600" dirty="0">
                <a:solidFill>
                  <a:srgbClr val="FFFF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으로 배우는</a:t>
            </a:r>
            <a:endParaRPr lang="en-US" altLang="ko-KR" sz="3600" dirty="0">
              <a:solidFill>
                <a:srgbClr val="FFFF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5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온디바이스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5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974760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8 |	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지워진 결과 확인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897EA9-17C1-45DC-A64B-D72A4AE903B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" t="2598" r="56490" b="46549"/>
          <a:stretch/>
        </p:blipFill>
        <p:spPr bwMode="auto">
          <a:xfrm>
            <a:off x="1259632" y="1851670"/>
            <a:ext cx="2543810" cy="12877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353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9 |	cell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추가하기 위해 상단의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+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 클릭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10 |	 cell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 추가된 것을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76EF68-6049-4B3B-8C0A-233DC0AC2F6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 r="53175" b="50940"/>
          <a:stretch/>
        </p:blipFill>
        <p:spPr bwMode="auto">
          <a:xfrm>
            <a:off x="1259632" y="1707654"/>
            <a:ext cx="2406650" cy="10081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F178BD-D734-4EE0-83D9-1004D3FD27D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14" b="22709"/>
          <a:stretch/>
        </p:blipFill>
        <p:spPr bwMode="auto">
          <a:xfrm>
            <a:off x="1259632" y="3435846"/>
            <a:ext cx="2406650" cy="14820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459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11 |	 cell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삭제하기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cell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오른쪽 마우스 클릭 후“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Delete Cells”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클릭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b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.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오른쪽 클릭 후 </a:t>
            </a:r>
            <a:b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</a:br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66E9E1-9A4C-47DC-99A9-08105AA6FC4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t="6093" r="4000" b="66521"/>
          <a:stretch/>
        </p:blipFill>
        <p:spPr bwMode="auto">
          <a:xfrm>
            <a:off x="1547664" y="2355726"/>
            <a:ext cx="4677410" cy="11766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836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12 |	 Interrupt the kernel”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실행 강제 중단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커널이 실행 중이거나 대기 중일 경우 우측 </a:t>
            </a:r>
            <a:b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상단의 동그라미의 상태에 따라 구별할 수 있음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2BFE64-4601-45A4-9964-C6A8711DD3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91830"/>
            <a:ext cx="4235450" cy="1405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464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13 |	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“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Shut Down Kernel”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Kernel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탭의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Shut Down Kernel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클릭해야 완전히 종료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C1EDCD-3439-4E40-A104-81FBD66360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7734"/>
            <a:ext cx="3562985" cy="2156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67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14 |	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“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Restart Kernel ”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중지된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Kernel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재 실행 할 경우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Restart Kernel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버튼을 </a:t>
            </a:r>
            <a:b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</a:b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      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클릭하여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Kernel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재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C1EDCD-3439-4E40-A104-81FBD66360E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38"/>
          <a:stretch/>
        </p:blipFill>
        <p:spPr bwMode="auto">
          <a:xfrm>
            <a:off x="1043608" y="3067819"/>
            <a:ext cx="3562985" cy="15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00A8B09-EAE9-45EE-9B76-F7D3B08FA768}"/>
              </a:ext>
            </a:extLst>
          </p:cNvPr>
          <p:cNvSpPr/>
          <p:nvPr/>
        </p:nvSpPr>
        <p:spPr>
          <a:xfrm>
            <a:off x="2411760" y="4003923"/>
            <a:ext cx="93610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1D9AF1-2F6F-4E30-A8C3-A7335A3A3743}"/>
              </a:ext>
            </a:extLst>
          </p:cNvPr>
          <p:cNvPicPr/>
          <p:nvPr/>
        </p:nvPicPr>
        <p:blipFill rotWithShape="1">
          <a:blip r:embed="rId3"/>
          <a:srcRect l="40550" t="40380" r="16945"/>
          <a:stretch/>
        </p:blipFill>
        <p:spPr>
          <a:xfrm>
            <a:off x="4858842" y="3034324"/>
            <a:ext cx="3492711" cy="12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15 |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Jupyter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원격 터미널 기능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–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좌측 상단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[+]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 클릭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16 | Other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그룹에서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Terminal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선택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309415-24C6-44A5-86F1-1777FA780B98}"/>
              </a:ext>
            </a:extLst>
          </p:cNvPr>
          <p:cNvGrpSpPr/>
          <p:nvPr/>
        </p:nvGrpSpPr>
        <p:grpSpPr>
          <a:xfrm>
            <a:off x="755576" y="1851670"/>
            <a:ext cx="3333750" cy="987425"/>
            <a:chOff x="0" y="0"/>
            <a:chExt cx="3857625" cy="1143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758F8BC-1DB7-48ED-9781-B66081DEA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857625" cy="1143000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0AC29B-D830-4C36-8E89-98231B750D3E}"/>
                </a:ext>
              </a:extLst>
            </p:cNvPr>
            <p:cNvSpPr/>
            <p:nvPr/>
          </p:nvSpPr>
          <p:spPr>
            <a:xfrm>
              <a:off x="504825" y="285750"/>
              <a:ext cx="295275" cy="27622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3A9121-56DD-4072-8B5A-200AC0B44B53}"/>
              </a:ext>
            </a:extLst>
          </p:cNvPr>
          <p:cNvGrpSpPr/>
          <p:nvPr/>
        </p:nvGrpSpPr>
        <p:grpSpPr>
          <a:xfrm>
            <a:off x="467544" y="3579862"/>
            <a:ext cx="3143250" cy="1104156"/>
            <a:chOff x="0" y="2107674"/>
            <a:chExt cx="3143250" cy="110415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A00E94-5EAA-464E-8C9F-6AB173C79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622"/>
            <a:stretch/>
          </p:blipFill>
          <p:spPr>
            <a:xfrm>
              <a:off x="0" y="2107674"/>
              <a:ext cx="3143250" cy="1104156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79AFF07-3B05-4C51-8EB9-36761496D26D}"/>
                </a:ext>
              </a:extLst>
            </p:cNvPr>
            <p:cNvSpPr/>
            <p:nvPr/>
          </p:nvSpPr>
          <p:spPr>
            <a:xfrm>
              <a:off x="342900" y="2457450"/>
              <a:ext cx="771525" cy="7143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44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17 |	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원격 터미널 접속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3ACBF2-A6EB-4D30-A673-FAA724A84F97}"/>
              </a:ext>
            </a:extLst>
          </p:cNvPr>
          <p:cNvGrpSpPr/>
          <p:nvPr/>
        </p:nvGrpSpPr>
        <p:grpSpPr>
          <a:xfrm>
            <a:off x="755576" y="1923678"/>
            <a:ext cx="2352675" cy="581025"/>
            <a:chOff x="0" y="0"/>
            <a:chExt cx="2352675" cy="5810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2061A6-81FA-4222-ABA1-9FE8805C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75" y="438150"/>
              <a:ext cx="847725" cy="14287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8DD005D-6EDA-450C-832C-D923F9488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352675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449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내용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79832" cy="33718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RNDIS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네트워크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USB, Bluetooth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등 동적 장치를 이용해 연결한 네트워크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Jupyter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Lab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환경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웹 브라우저 기반 원격 개발 환경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CAB4886-FD80-417F-BE6A-3CE9043ECCDD}"/>
              </a:ext>
            </a:extLst>
          </p:cNvPr>
          <p:cNvGrpSpPr/>
          <p:nvPr/>
        </p:nvGrpSpPr>
        <p:grpSpPr>
          <a:xfrm>
            <a:off x="1115616" y="3263582"/>
            <a:ext cx="3896995" cy="1359535"/>
            <a:chOff x="0" y="0"/>
            <a:chExt cx="4723765" cy="18211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60ED11D-0F5F-426C-91BA-944F4E45C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723765" cy="182118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4C2D21A-EF18-4DDD-806F-3F619FF2BAC1}"/>
                </a:ext>
              </a:extLst>
            </p:cNvPr>
            <p:cNvSpPr/>
            <p:nvPr/>
          </p:nvSpPr>
          <p:spPr>
            <a:xfrm>
              <a:off x="2806810" y="1192696"/>
              <a:ext cx="1439187" cy="4611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047A93-920A-4312-8896-C1706C83B29F}"/>
                </a:ext>
              </a:extLst>
            </p:cNvPr>
            <p:cNvSpPr/>
            <p:nvPr/>
          </p:nvSpPr>
          <p:spPr>
            <a:xfrm>
              <a:off x="3331597" y="914400"/>
              <a:ext cx="230588" cy="24616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92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AIoT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351840" cy="3371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AIoT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SerBot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소형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AI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모듈인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Nvidia Jetson Nano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탑재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적절한 인공지능 성능 기대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한백전자에서 제공하는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Pop.AI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라이브러리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쉽게 인공지능에 대해 배울 수 있음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인공지능을 응용하는 다양한 예제들과 흥미로운 주제로 이루어진 실습들로 구성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카메라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마이크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6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축 센서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구동체</a:t>
            </a: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스피커 등을 탑재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다양한 인공지능 아이디어를 학습자 스스로 실현 가능</a:t>
            </a:r>
            <a:endParaRPr lang="en-US" altLang="ko-KR" sz="11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6" name="그림 5" descr="https://hanback.com/wp-content/uploads/2020/04/AIoT-SerBOT-%EB%A9%94%EC%9D%B8_-768x768.jpg">
            <a:extLst>
              <a:ext uri="{FF2B5EF4-FFF2-40B4-BE49-F238E27FC236}">
                <a16:creationId xmlns:a16="http://schemas.microsoft.com/office/drawing/2014/main" id="{6AED9C62-8AFE-480B-9B0D-C30930C90CF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b="6572"/>
          <a:stretch/>
        </p:blipFill>
        <p:spPr bwMode="auto">
          <a:xfrm>
            <a:off x="6012160" y="1347614"/>
            <a:ext cx="2304256" cy="20356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703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AIoT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SerBot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전원을 연결한 후 스위치를 켜면 약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 동안 내부 상태를 점검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부팅 후 전면 디스플레이에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Soda OS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 표시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직접 키보드와 마우스를 연결해 사용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Wi-Fi, Ethernet, Micro USB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케이블 등을 사용해 네트워크 연결 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연결된 네트워크로 원격 제어하면 더 편리하게 사용 가능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Nomachine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344821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495856" cy="742950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altLang="ko-KR" sz="3600" dirty="0">
                <a:latin typeface="HY동녘B" panose="02030600000101010101" pitchFamily="18" charset="-127"/>
                <a:ea typeface="HY동녘B" panose="02030600000101010101" pitchFamily="18" charset="-127"/>
              </a:rPr>
              <a:t>PC</a:t>
            </a:r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</a:rPr>
              <a:t>와 </a:t>
            </a:r>
            <a:r>
              <a:rPr lang="en-US" altLang="ko-KR" sz="36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AIoT</a:t>
            </a:r>
            <a:r>
              <a:rPr lang="en-US" altLang="ko-KR" sz="3600" dirty="0">
                <a:latin typeface="HY동녘B" panose="02030600000101010101" pitchFamily="18" charset="-127"/>
                <a:ea typeface="HY동녘B" panose="02030600000101010101" pitchFamily="18" charset="-127"/>
              </a:rPr>
              <a:t> </a:t>
            </a:r>
            <a:r>
              <a:rPr lang="en-US" altLang="ko-KR" sz="36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SerBot</a:t>
            </a:r>
            <a:r>
              <a:rPr lang="ko-KR" altLang="en-US" sz="3600" dirty="0">
                <a:latin typeface="HY동녘B" panose="02030600000101010101" pitchFamily="18" charset="-127"/>
                <a:ea typeface="HY동녘B" panose="02030600000101010101" pitchFamily="18" charset="-127"/>
              </a:rPr>
              <a:t>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USB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케이블로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AIoT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SerBot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와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PC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연결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AIoT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17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SerBot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IP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는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192.168.55.1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으로 할당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PC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IP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는 </a:t>
            </a: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192.168.55.100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으로 할당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3DF5AA-1F05-48A7-9C81-0C9E4E81E5FE}"/>
              </a:ext>
            </a:extLst>
          </p:cNvPr>
          <p:cNvGrpSpPr/>
          <p:nvPr/>
        </p:nvGrpSpPr>
        <p:grpSpPr>
          <a:xfrm>
            <a:off x="1115616" y="2639949"/>
            <a:ext cx="4723765" cy="2447925"/>
            <a:chOff x="0" y="0"/>
            <a:chExt cx="4723765" cy="24479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BA337B-4436-4DFC-958E-6712768A2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61" r="16118"/>
            <a:stretch/>
          </p:blipFill>
          <p:spPr bwMode="auto">
            <a:xfrm rot="5400000">
              <a:off x="1137920" y="-1137920"/>
              <a:ext cx="2447925" cy="47237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45CF4F4-88D6-4E48-B81E-72AD84E8F28D}"/>
                </a:ext>
              </a:extLst>
            </p:cNvPr>
            <p:cNvSpPr/>
            <p:nvPr/>
          </p:nvSpPr>
          <p:spPr>
            <a:xfrm>
              <a:off x="3595370" y="1224280"/>
              <a:ext cx="552450" cy="55245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853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Jupyter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Lab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웹 기반 통합 개발 환경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코드를 조각 단위로 실행하여 결과를 확인 가능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그래픽 요소 표시 가능</a:t>
            </a:r>
            <a:endParaRPr lang="en-US" altLang="ko-KR" sz="17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PC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 웹 브라우저를 실행한 후 장치에 접속하면 프로그램 작성 가능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93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1 | PC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 웹 브라우저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크롬 권장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실행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2 | 192.168.55.1(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AIoT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SerBot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주소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):8888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접속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3 | Password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soda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입력 후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Log in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 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133DD1-5D66-4CCB-9401-3C49516B1C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575" y="2355726"/>
            <a:ext cx="4209419" cy="9361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942709-7C88-448C-B4B4-17A375CCD8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2649" y="3984493"/>
            <a:ext cx="2591200" cy="10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2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4 | Python 3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클릭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5 |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코드 입력 후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RUN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버튼 클릭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8C7F18-ED34-40F7-AA87-CB5289F8F992}"/>
              </a:ext>
            </a:extLst>
          </p:cNvPr>
          <p:cNvGrpSpPr/>
          <p:nvPr/>
        </p:nvGrpSpPr>
        <p:grpSpPr>
          <a:xfrm>
            <a:off x="755576" y="1779662"/>
            <a:ext cx="3355340" cy="948690"/>
            <a:chOff x="0" y="954157"/>
            <a:chExt cx="3355340" cy="9489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E6EC3B-46E7-4B78-AF05-FF6A91813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705" b="8839"/>
            <a:stretch/>
          </p:blipFill>
          <p:spPr bwMode="auto">
            <a:xfrm>
              <a:off x="0" y="954157"/>
              <a:ext cx="3355340" cy="94893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0902286-4D23-4140-89A2-496B8CD78D4D}"/>
                </a:ext>
              </a:extLst>
            </p:cNvPr>
            <p:cNvSpPr/>
            <p:nvPr/>
          </p:nvSpPr>
          <p:spPr>
            <a:xfrm>
              <a:off x="2067339" y="1264257"/>
              <a:ext cx="628153" cy="61225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F8E8B77-B0F7-40E1-9EC4-0C1ACB00A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21281"/>
              </p:ext>
            </p:extLst>
          </p:nvPr>
        </p:nvGraphicFramePr>
        <p:xfrm>
          <a:off x="5868144" y="3330332"/>
          <a:ext cx="244827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01:	p = 'Hello "World"'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02:	print(p)</a:t>
                      </a:r>
                    </a:p>
                  </a:txBody>
                  <a:tcPr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FC2C57BB-4756-4B24-B00D-9A0005E619A1}"/>
              </a:ext>
            </a:extLst>
          </p:cNvPr>
          <p:cNvGrpSpPr/>
          <p:nvPr/>
        </p:nvGrpSpPr>
        <p:grpSpPr>
          <a:xfrm>
            <a:off x="755576" y="3330332"/>
            <a:ext cx="4723765" cy="1821180"/>
            <a:chOff x="0" y="0"/>
            <a:chExt cx="4723765" cy="18211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521AFFD-CBB0-4298-A664-A16E5010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723765" cy="182118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86AB8A1-061E-4E68-BE41-F4AAC2A55DD2}"/>
                </a:ext>
              </a:extLst>
            </p:cNvPr>
            <p:cNvSpPr/>
            <p:nvPr/>
          </p:nvSpPr>
          <p:spPr>
            <a:xfrm>
              <a:off x="2806810" y="1192696"/>
              <a:ext cx="1439187" cy="4611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BE4BA42-31F9-47A5-B858-DC0EEA7E2224}"/>
                </a:ext>
              </a:extLst>
            </p:cNvPr>
            <p:cNvSpPr/>
            <p:nvPr/>
          </p:nvSpPr>
          <p:spPr>
            <a:xfrm>
              <a:off x="3331597" y="914400"/>
              <a:ext cx="230588" cy="24616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242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6 |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 확인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DBADCF-7895-4451-876A-57AA7D9C83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2648" y="1770179"/>
            <a:ext cx="23145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1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ko-KR" altLang="en-US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개발 환경 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– </a:t>
            </a:r>
            <a:r>
              <a:rPr lang="en-US" altLang="ko-KR" sz="4000" dirty="0" err="1">
                <a:latin typeface="HY동녘B" panose="02030600000101010101" pitchFamily="18" charset="-127"/>
                <a:ea typeface="HY동녘B" panose="02030600000101010101" pitchFamily="18" charset="-127"/>
              </a:rPr>
              <a:t>Jupyter</a:t>
            </a:r>
            <a:r>
              <a:rPr lang="en-US" altLang="ko-KR" sz="4000" dirty="0">
                <a:latin typeface="HY동녘B" panose="02030600000101010101" pitchFamily="18" charset="-127"/>
                <a:ea typeface="HY동녘B" panose="02030600000101010101" pitchFamily="18" charset="-127"/>
              </a:rPr>
              <a:t> Lab</a:t>
            </a:r>
            <a:endParaRPr lang="ko-KR" altLang="en-US" sz="4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D8EEFD-EBD2-4D00-95FD-771A6668D6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207824" cy="33718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| 7 |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결과를 지우기 위해 오른쪽 클릭 후 “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Clear Outputs”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선택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F717ED-FCF4-4115-AD85-8D7F79D2F9B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" b="42012"/>
          <a:stretch/>
        </p:blipFill>
        <p:spPr bwMode="auto">
          <a:xfrm>
            <a:off x="1331640" y="1851670"/>
            <a:ext cx="4531995" cy="1726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9447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288</TotalTime>
  <Words>503</Words>
  <Application>Microsoft Office PowerPoint</Application>
  <PresentationFormat>화면 슬라이드 쇼(16:9)</PresentationFormat>
  <Paragraphs>82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HY강B</vt:lpstr>
      <vt:lpstr>HY동녘B</vt:lpstr>
      <vt:lpstr>HY동녘M</vt:lpstr>
      <vt:lpstr>HY얕은샘물M</vt:lpstr>
      <vt:lpstr>HY헤드라인M</vt:lpstr>
      <vt:lpstr>Tw Cen MT</vt:lpstr>
      <vt:lpstr>Wingdings</vt:lpstr>
      <vt:lpstr>Wingdings 2</vt:lpstr>
      <vt:lpstr>가을</vt:lpstr>
      <vt:lpstr>PowerPoint 프레젠테이션</vt:lpstr>
      <vt:lpstr>AIoT </vt:lpstr>
      <vt:lpstr>AIoT SerBot</vt:lpstr>
      <vt:lpstr>PC와 AIoT SerBot 연결</vt:lpstr>
      <vt:lpstr>개발 환경 – Jupyter Lab</vt:lpstr>
      <vt:lpstr>개발 환경 – Jupyter Lab</vt:lpstr>
      <vt:lpstr>개발 환경 – Jupyter Lab</vt:lpstr>
      <vt:lpstr>개발 환경 – Jupyter Lab</vt:lpstr>
      <vt:lpstr>개발 환경 – Jupyter Lab</vt:lpstr>
      <vt:lpstr>개발 환경 – Jupyter Lab</vt:lpstr>
      <vt:lpstr>개발 환경 – Jupyter Lab</vt:lpstr>
      <vt:lpstr>개발 환경 – Jupyter Lab</vt:lpstr>
      <vt:lpstr>개발 환경 – Jupyter Lab</vt:lpstr>
      <vt:lpstr>개발 환경 – Jupyter Lab</vt:lpstr>
      <vt:lpstr>개발 환경 – Jupyter Lab</vt:lpstr>
      <vt:lpstr>개발 환경 – Jupyter Lab</vt:lpstr>
      <vt:lpstr>개발 환경 – Jupyter Lab</vt:lpstr>
      <vt:lpstr>내용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hanback</dc:creator>
  <cp:lastModifiedBy>Hyunwoo</cp:lastModifiedBy>
  <cp:revision>94</cp:revision>
  <dcterms:created xsi:type="dcterms:W3CDTF">2020-03-24T00:53:35Z</dcterms:created>
  <dcterms:modified xsi:type="dcterms:W3CDTF">2020-06-26T07:04:38Z</dcterms:modified>
</cp:coreProperties>
</file>